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9" r:id="rId2"/>
    <p:sldId id="281" r:id="rId3"/>
    <p:sldId id="280" r:id="rId4"/>
    <p:sldId id="284" r:id="rId5"/>
    <p:sldId id="273" r:id="rId6"/>
    <p:sldId id="274" r:id="rId7"/>
    <p:sldId id="278" r:id="rId8"/>
    <p:sldId id="271" r:id="rId9"/>
    <p:sldId id="283" r:id="rId10"/>
    <p:sldId id="285" r:id="rId11"/>
    <p:sldId id="275" r:id="rId12"/>
    <p:sldId id="276" r:id="rId13"/>
    <p:sldId id="267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BCF9E-5164-4369-AE64-FF4A8472FAA0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6232D-F0D6-4458-A212-C19840173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BED65F-4BD2-43A0-8F6A-FEE82426DF23}" type="datetimeFigureOut">
              <a:rPr lang="en-US" smtClean="0"/>
              <a:pPr/>
              <a:t>10/24/2010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B2A12A-BA98-4015-95E3-DE46E81A96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ecdevelopment.wikispaces.com/Unit+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CE114 Infant, Toddler and Early Childhood </a:t>
            </a:r>
            <a:r>
              <a:rPr lang="en-US" dirty="0" smtClean="0"/>
              <a:t>Development</a:t>
            </a:r>
            <a:br>
              <a:rPr lang="en-US" dirty="0" smtClean="0"/>
            </a:br>
            <a:r>
              <a:rPr lang="en-US" dirty="0" smtClean="0"/>
              <a:t>Unit 6 – Social &amp; Cognitive Development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40386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Welcome! I am so glad that you were able to make it tonight. Grab something to drink, get comfortable and enjoy chatting with your classmates before the seminar begins at 8 PM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 to our </a:t>
            </a:r>
            <a:r>
              <a:rPr lang="en-US" dirty="0" err="1" smtClean="0">
                <a:hlinkClick r:id="rId2"/>
              </a:rPr>
              <a:t>WikiSpace</a:t>
            </a:r>
            <a:endParaRPr lang="en-US" dirty="0" smtClean="0"/>
          </a:p>
          <a:p>
            <a:r>
              <a:rPr lang="en-US" dirty="0" smtClean="0"/>
              <a:t>Watch video “Growing Minds – Cognitive Development”</a:t>
            </a:r>
          </a:p>
          <a:p>
            <a:r>
              <a:rPr lang="en-US" dirty="0" smtClean="0"/>
              <a:t>Read “9 Secrets of Confident Kids”</a:t>
            </a:r>
          </a:p>
          <a:p>
            <a:r>
              <a:rPr lang="en-US" dirty="0" smtClean="0"/>
              <a:t>Based on these two resources, what can you as an EC professional do to encourage cognitive development in toddlers?</a:t>
            </a:r>
          </a:p>
          <a:p>
            <a:r>
              <a:rPr lang="en-US" dirty="0" smtClean="0"/>
              <a:t>Please wait to share until I call on your group.</a:t>
            </a:r>
          </a:p>
          <a:p>
            <a:pPr lvl="1"/>
            <a:r>
              <a:rPr lang="en-US" dirty="0" smtClean="0"/>
              <a:t>Group 1 is first </a:t>
            </a:r>
            <a:r>
              <a:rPr lang="en-US" dirty="0" smtClean="0"/>
              <a:t>n</a:t>
            </a:r>
            <a:r>
              <a:rPr lang="en-US" dirty="0" smtClean="0"/>
              <a:t>ames beginning with A-J</a:t>
            </a:r>
          </a:p>
          <a:p>
            <a:pPr lvl="1"/>
            <a:r>
              <a:rPr lang="en-US" dirty="0" smtClean="0"/>
              <a:t>Group 2 is first names beginning with K-M</a:t>
            </a:r>
          </a:p>
          <a:p>
            <a:pPr lvl="1"/>
            <a:r>
              <a:rPr lang="en-US" dirty="0" smtClean="0"/>
              <a:t>Group 3 is first names beginning with N-Z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Trip!</a:t>
            </a:r>
            <a:endParaRPr lang="en-US" dirty="0"/>
          </a:p>
        </p:txBody>
      </p:sp>
      <p:pic>
        <p:nvPicPr>
          <p:cNvPr id="1026" name="Picture 2" descr="C:\Documents and Settings\Owner\Local Settings\Temporary Internet Files\Content.IE5\A3GHADU3\MC9003209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4800"/>
            <a:ext cx="1809598" cy="9802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4038600" cy="40050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Information Processing perspectives</a:t>
            </a:r>
          </a:p>
          <a:p>
            <a:r>
              <a:rPr lang="en-US" dirty="0" smtClean="0"/>
              <a:t>Social </a:t>
            </a:r>
            <a:r>
              <a:rPr lang="en-US" dirty="0" err="1" smtClean="0"/>
              <a:t>interactionist</a:t>
            </a:r>
            <a:r>
              <a:rPr lang="en-US" dirty="0" smtClean="0"/>
              <a:t> perspectives</a:t>
            </a:r>
          </a:p>
          <a:p>
            <a:r>
              <a:rPr lang="en-US" dirty="0" err="1" smtClean="0"/>
              <a:t>Contextualistic</a:t>
            </a:r>
            <a:r>
              <a:rPr lang="en-US" dirty="0" smtClean="0"/>
              <a:t> perspectives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Language development</a:t>
            </a:r>
          </a:p>
          <a:p>
            <a:r>
              <a:rPr lang="en-US" dirty="0" smtClean="0"/>
              <a:t>Interaction between thought and language</a:t>
            </a:r>
          </a:p>
          <a:p>
            <a:r>
              <a:rPr lang="en-US" dirty="0" smtClean="0"/>
              <a:t>Vocabulary development</a:t>
            </a:r>
          </a:p>
          <a:p>
            <a:r>
              <a:rPr lang="en-US" dirty="0" smtClean="0"/>
              <a:t>Oral language approximations</a:t>
            </a:r>
          </a:p>
          <a:p>
            <a:r>
              <a:rPr lang="en-US" dirty="0" smtClean="0"/>
              <a:t>Literacy development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and Literacy Development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Is reliant on sensory experiences</a:t>
            </a:r>
          </a:p>
          <a:p>
            <a:r>
              <a:rPr lang="en-US" dirty="0" smtClean="0"/>
              <a:t>Is perception bound</a:t>
            </a:r>
          </a:p>
          <a:p>
            <a:r>
              <a:rPr lang="en-US" dirty="0" smtClean="0"/>
              <a:t>Is egocentric and lacks perspective</a:t>
            </a:r>
          </a:p>
          <a:p>
            <a:r>
              <a:rPr lang="en-US" dirty="0" smtClean="0"/>
              <a:t>Relies on language for meaning</a:t>
            </a:r>
          </a:p>
          <a:p>
            <a:r>
              <a:rPr lang="en-US" dirty="0" smtClean="0"/>
              <a:t>Makes meaning by relating past/present </a:t>
            </a:r>
          </a:p>
          <a:p>
            <a:r>
              <a:rPr lang="en-US" dirty="0" smtClean="0"/>
              <a:t>Benefits from repetition</a:t>
            </a:r>
          </a:p>
          <a:p>
            <a:r>
              <a:rPr lang="en-US" dirty="0" smtClean="0"/>
              <a:t>Developing sense of cause and effect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343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Awkward in organizing/expressing thoughts</a:t>
            </a:r>
          </a:p>
          <a:p>
            <a:r>
              <a:rPr lang="en-US" dirty="0" smtClean="0"/>
              <a:t>Awkward in organizing/retelling events</a:t>
            </a:r>
          </a:p>
          <a:p>
            <a:r>
              <a:rPr lang="en-US" dirty="0" smtClean="0"/>
              <a:t>Impulsive</a:t>
            </a:r>
          </a:p>
          <a:p>
            <a:r>
              <a:rPr lang="en-US" dirty="0" smtClean="0"/>
              <a:t>Confuses fantasy/reality</a:t>
            </a:r>
          </a:p>
          <a:p>
            <a:r>
              <a:rPr lang="en-US" dirty="0" smtClean="0"/>
              <a:t>Very literal</a:t>
            </a:r>
          </a:p>
          <a:p>
            <a:r>
              <a:rPr lang="en-US" dirty="0" smtClean="0"/>
              <a:t>Appears to be illogical to a mature thinker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Does a Toddler Think?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019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*The Young Child, </a:t>
            </a:r>
            <a:r>
              <a:rPr lang="en-US" dirty="0" smtClean="0"/>
              <a:t>page 286 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243072"/>
          </a:xfrm>
        </p:spPr>
        <p:txBody>
          <a:bodyPr>
            <a:normAutofit/>
          </a:bodyPr>
          <a:lstStyle/>
          <a:p>
            <a:r>
              <a:rPr lang="en-US" dirty="0" smtClean="0"/>
              <a:t>Biological origins of thinking and language</a:t>
            </a:r>
          </a:p>
          <a:p>
            <a:r>
              <a:rPr lang="en-US" dirty="0" smtClean="0"/>
              <a:t>Variety of print contexts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090672"/>
          </a:xfrm>
        </p:spPr>
        <p:txBody>
          <a:bodyPr/>
          <a:lstStyle/>
          <a:p>
            <a:r>
              <a:rPr lang="en-US" dirty="0" smtClean="0"/>
              <a:t>Types and quality of experiences</a:t>
            </a:r>
          </a:p>
          <a:p>
            <a:r>
              <a:rPr lang="en-US" dirty="0" smtClean="0"/>
              <a:t>Diversity in play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Factors Influencing Cognitive, Language and Literacy Development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5897562"/>
          </a:xfrm>
        </p:spPr>
        <p:txBody>
          <a:bodyPr>
            <a:normAutofit/>
          </a:bodyPr>
          <a:lstStyle/>
          <a:p>
            <a:r>
              <a:rPr lang="en-US" i="1" dirty="0" smtClean="0">
                <a:latin typeface="Magneto" pitchFamily="82" charset="0"/>
              </a:rPr>
              <a:t>I hope you enjoyed today’s chat. </a:t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/>
            </a:r>
            <a:br>
              <a:rPr lang="en-US" i="1" dirty="0" smtClean="0">
                <a:latin typeface="Magneto" pitchFamily="82" charset="0"/>
              </a:rPr>
            </a:br>
            <a:r>
              <a:rPr lang="en-US" i="1" dirty="0" smtClean="0">
                <a:latin typeface="Magneto" pitchFamily="82" charset="0"/>
              </a:rPr>
              <a:t>Have a great week!!</a:t>
            </a:r>
            <a:endParaRPr lang="en-US" i="1" dirty="0">
              <a:latin typeface="Magneto" pitchFamily="82" charset="0"/>
            </a:endParaRPr>
          </a:p>
        </p:txBody>
      </p:sp>
      <p:pic>
        <p:nvPicPr>
          <p:cNvPr id="3" name="Picture 2" descr="frie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9006" y="1981200"/>
            <a:ext cx="4064944" cy="31242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Tonight’s Quote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75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"When you read with your child, you show them that reading is important, but you also show them </a:t>
            </a:r>
            <a:r>
              <a:rPr lang="en-US" sz="2400" dirty="0" smtClean="0">
                <a:solidFill>
                  <a:srgbClr val="FFFF00"/>
                </a:solidFill>
              </a:rPr>
              <a:t>they're</a:t>
            </a:r>
            <a:r>
              <a:rPr lang="en-US" sz="2400" dirty="0" smtClean="0"/>
              <a:t> important - that they are so important to you that you will spend 20 minutes a day with your arm around them." 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b="1" dirty="0" smtClean="0"/>
              <a:t>Laura Bush</a:t>
            </a:r>
            <a:r>
              <a:rPr lang="en-US" dirty="0" smtClean="0"/>
              <a:t> (2003) Moscow Children's Book Festival, reported in Library and Information Update, November 2003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Unit Six </a:t>
            </a:r>
            <a:br>
              <a:rPr lang="en-US" dirty="0" smtClean="0"/>
            </a:br>
            <a:r>
              <a:rPr lang="en-US" dirty="0" smtClean="0"/>
              <a:t>Social and Cognitive Development of the Toddler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209800"/>
            <a:ext cx="8229600" cy="3624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and moral development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Psychosocial development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Factors influencing psychosocial development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 Six project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and literacy development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Factors influencing language and literacy development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Read </a:t>
            </a:r>
          </a:p>
          <a:p>
            <a:pPr lvl="1"/>
            <a:r>
              <a:rPr lang="en-US" sz="2400" b="1" dirty="0" smtClean="0"/>
              <a:t>Chapter 9:</a:t>
            </a:r>
            <a:endParaRPr lang="en-US" sz="2400" dirty="0" smtClean="0"/>
          </a:p>
          <a:p>
            <a:pPr lvl="1"/>
            <a:r>
              <a:rPr lang="en-US" dirty="0" smtClean="0"/>
              <a:t>"Social Learning and Social Cognition"</a:t>
            </a:r>
          </a:p>
          <a:p>
            <a:pPr lvl="1"/>
            <a:r>
              <a:rPr lang="en-US" dirty="0" smtClean="0"/>
              <a:t>"Social Interactions and Play Behaviors"</a:t>
            </a:r>
          </a:p>
          <a:p>
            <a:pPr lvl="1"/>
            <a:r>
              <a:rPr lang="en-US" sz="2400" b="1" dirty="0" smtClean="0"/>
              <a:t>Chapter 10:</a:t>
            </a:r>
            <a:endParaRPr lang="en-US" sz="2400" dirty="0" smtClean="0"/>
          </a:p>
          <a:p>
            <a:pPr lvl="1"/>
            <a:r>
              <a:rPr lang="en-US" dirty="0" smtClean="0"/>
              <a:t>"Information-Processing Perspectives"</a:t>
            </a:r>
          </a:p>
          <a:p>
            <a:pPr lvl="1"/>
            <a:r>
              <a:rPr lang="en-US" dirty="0" smtClean="0"/>
              <a:t>"Literacy Development"</a:t>
            </a:r>
          </a:p>
          <a:p>
            <a:pPr lvl="1"/>
            <a:r>
              <a:rPr lang="en-US" dirty="0" smtClean="0"/>
              <a:t>"Role of the Early Childhood Professional"</a:t>
            </a:r>
          </a:p>
          <a:p>
            <a:pPr lvl="1"/>
            <a:endParaRPr lang="en-US" sz="1600" dirty="0" smtClean="0"/>
          </a:p>
          <a:p>
            <a:r>
              <a:rPr lang="en-US" sz="2800" dirty="0" smtClean="0"/>
              <a:t>Watch 2 Videos on cognitive and emotional development</a:t>
            </a:r>
          </a:p>
          <a:p>
            <a:r>
              <a:rPr lang="en-US" sz="2800" dirty="0" smtClean="0"/>
              <a:t>Read web resource - </a:t>
            </a:r>
            <a:r>
              <a:rPr lang="en-US" sz="2400" dirty="0" smtClean="0"/>
              <a:t>"Infant and Toddler Transitions"</a:t>
            </a:r>
            <a:endParaRPr lang="en-US" sz="2800" dirty="0" smtClean="0"/>
          </a:p>
          <a:p>
            <a:r>
              <a:rPr lang="en-US" sz="2800" dirty="0" smtClean="0"/>
              <a:t>Respond to discussion questions</a:t>
            </a:r>
          </a:p>
          <a:p>
            <a:r>
              <a:rPr lang="en-US" sz="2800" dirty="0" smtClean="0"/>
              <a:t>Complete project – Parent Handout</a:t>
            </a:r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for Week 6</a:t>
            </a:r>
            <a:endParaRPr lang="en-US" dirty="0"/>
          </a:p>
        </p:txBody>
      </p:sp>
    </p:spTree>
  </p:cSld>
  <p:clrMapOvr>
    <a:masterClrMapping/>
  </p:clrMapOvr>
  <p:transition spd="med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Egocentric</a:t>
            </a:r>
          </a:p>
          <a:p>
            <a:r>
              <a:rPr lang="en-US" dirty="0" smtClean="0"/>
              <a:t>Pro-social behaviors</a:t>
            </a:r>
          </a:p>
          <a:p>
            <a:r>
              <a:rPr lang="en-US" dirty="0" smtClean="0"/>
              <a:t>Moral development</a:t>
            </a:r>
          </a:p>
          <a:p>
            <a:endParaRPr lang="en-US" dirty="0" smtClean="0"/>
          </a:p>
        </p:txBody>
      </p:sp>
      <p:pic>
        <p:nvPicPr>
          <p:cNvPr id="5" name="Content Placeholder 4" descr="C0016662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58846" y="1481138"/>
            <a:ext cx="3017308" cy="45259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and Moral Development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Temperament</a:t>
            </a:r>
          </a:p>
          <a:p>
            <a:r>
              <a:rPr lang="en-US" dirty="0" smtClean="0"/>
              <a:t>Social Interactions/Play</a:t>
            </a:r>
          </a:p>
          <a:p>
            <a:r>
              <a:rPr lang="en-US" dirty="0" smtClean="0"/>
              <a:t>Toddler Emotions</a:t>
            </a:r>
          </a:p>
          <a:p>
            <a:r>
              <a:rPr lang="en-US" dirty="0" smtClean="0"/>
              <a:t>Fears and Anxieties</a:t>
            </a:r>
          </a:p>
          <a:p>
            <a:r>
              <a:rPr lang="en-US" dirty="0" smtClean="0"/>
              <a:t>Self-Comforting Behaviors</a:t>
            </a:r>
          </a:p>
          <a:p>
            <a:r>
              <a:rPr lang="en-US" dirty="0" smtClean="0"/>
              <a:t>Self-concept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Gender Awareness</a:t>
            </a:r>
          </a:p>
          <a:p>
            <a:r>
              <a:rPr lang="en-US" dirty="0" smtClean="0"/>
              <a:t>Psychosexual Development</a:t>
            </a:r>
          </a:p>
          <a:p>
            <a:r>
              <a:rPr lang="en-US" dirty="0" smtClean="0"/>
              <a:t>Awareness of Diversity</a:t>
            </a:r>
          </a:p>
          <a:p>
            <a:r>
              <a:rPr lang="en-US" dirty="0" smtClean="0"/>
              <a:t>Development of Self-control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Psychosocial Development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Quality of attachments</a:t>
            </a:r>
          </a:p>
          <a:p>
            <a:r>
              <a:rPr lang="en-US" dirty="0" smtClean="0"/>
              <a:t>Support and encouragement of a sense of autonomy</a:t>
            </a:r>
          </a:p>
          <a:p>
            <a:r>
              <a:rPr lang="en-US" dirty="0" smtClean="0"/>
              <a:t>Temperament</a:t>
            </a:r>
          </a:p>
          <a:p>
            <a:r>
              <a:rPr lang="en-US" dirty="0" smtClean="0"/>
              <a:t>Guidance/discipline techniques</a:t>
            </a:r>
          </a:p>
          <a:p>
            <a:r>
              <a:rPr lang="en-US" dirty="0" smtClean="0"/>
              <a:t>Opportunities for social interactions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Quality of play experiences</a:t>
            </a:r>
          </a:p>
          <a:p>
            <a:r>
              <a:rPr lang="en-US" dirty="0" smtClean="0"/>
              <a:t>Social learning in many contexts</a:t>
            </a:r>
          </a:p>
          <a:p>
            <a:r>
              <a:rPr lang="en-US" dirty="0" smtClean="0"/>
              <a:t>Support for special development needs</a:t>
            </a:r>
          </a:p>
          <a:p>
            <a:r>
              <a:rPr lang="en-US" dirty="0" smtClean="0"/>
              <a:t>Toddler mental health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Factors Influencing Psychosocial Development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Unit Six Project</a:t>
            </a:r>
            <a:br>
              <a:rPr lang="en-US" sz="4000" dirty="0" smtClean="0"/>
            </a:br>
            <a:r>
              <a:rPr lang="en-US" sz="4000" dirty="0" smtClean="0"/>
              <a:t>Parent handout</a:t>
            </a:r>
            <a:endParaRPr lang="en-US" sz="40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ando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81000"/>
            <a:ext cx="6500813" cy="55721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0263228">
            <a:off x="2964946" y="3093028"/>
            <a:ext cx="2831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Sample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353</TotalTime>
  <Words>464</Words>
  <Application>Microsoft Office PowerPoint</Application>
  <PresentationFormat>On-screen Show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CE114 Infant, Toddler and Early Childhood Development Unit 6 – Social &amp; Cognitive Development</vt:lpstr>
      <vt:lpstr>Tonight’s Quote</vt:lpstr>
      <vt:lpstr>Unit Six  Social and Cognitive Development of the Toddler</vt:lpstr>
      <vt:lpstr>Assignments for Week 6</vt:lpstr>
      <vt:lpstr>Social and Moral Development </vt:lpstr>
      <vt:lpstr>Psychosocial Development</vt:lpstr>
      <vt:lpstr>Factors Influencing Psychosocial Development</vt:lpstr>
      <vt:lpstr>Unit Six Project Parent handout</vt:lpstr>
      <vt:lpstr>Slide 9</vt:lpstr>
      <vt:lpstr>Field Trip!</vt:lpstr>
      <vt:lpstr>Language and Literacy Development</vt:lpstr>
      <vt:lpstr>How Does a Toddler Think?</vt:lpstr>
      <vt:lpstr>Factors Influencing Cognitive, Language and Literacy Development</vt:lpstr>
      <vt:lpstr>I hope you enjoyed today’s chat.   Have a great week!!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Four  Infant, Toddler and Early Childhood Development</dc:title>
  <dc:creator>Joyce Jones</dc:creator>
  <cp:lastModifiedBy>Joyce Jones</cp:lastModifiedBy>
  <cp:revision>36</cp:revision>
  <dcterms:created xsi:type="dcterms:W3CDTF">2008-04-11T17:59:41Z</dcterms:created>
  <dcterms:modified xsi:type="dcterms:W3CDTF">2010-10-25T00:56:45Z</dcterms:modified>
</cp:coreProperties>
</file>